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8" r:id="rId2"/>
    <p:sldId id="294" r:id="rId3"/>
    <p:sldId id="289" r:id="rId4"/>
    <p:sldId id="301" r:id="rId5"/>
    <p:sldId id="300" r:id="rId6"/>
    <p:sldId id="293" r:id="rId7"/>
    <p:sldId id="337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97" d="100"/>
          <a:sy n="97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92692-65E1-4BF3-9C9C-B0A8BE913801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2BE73-0B9A-414C-8E43-53DAA2DA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7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943EA-69D9-7E49-97CD-A49926F617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76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1035436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</a:t>
            </a:r>
            <a:br>
              <a:rPr lang="en-US" dirty="0"/>
            </a:br>
            <a:r>
              <a:rPr lang="en-US" dirty="0"/>
              <a:t>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1035436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148794"/>
            <a:ext cx="1035436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A096FDD2-3609-3C49-9ED5-616F9E36D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69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 Slide - 2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2500" y="389509"/>
            <a:ext cx="10287000" cy="1331865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 </a:t>
            </a:r>
            <a:br>
              <a:rPr lang="en-US" dirty="0"/>
            </a:br>
            <a:r>
              <a:rPr lang="en-US" dirty="0"/>
              <a:t>that runs to two lines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D2525-98F9-924C-B8E5-083B38E28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050741"/>
            <a:ext cx="10287000" cy="3892859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95AAAF-3BA6-4445-BF32-09164447961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0AA5F87C-9826-7441-9CF2-6F364BF7D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8678EF36-A6E8-DB4E-8C3A-B3624ECEE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0642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  <p15:guide id="8" orient="horz" pos="374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2D2F673-8F81-4982-AA66-35312BF3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4800219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754602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664346"/>
            <a:ext cx="4800224" cy="327925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86758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99253-B000-1442-A7D2-EB536C15CBCB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8" name="Picture 17" descr="The University of Iowa">
            <a:extLst>
              <a:ext uri="{FF2B5EF4-FFF2-40B4-BE49-F238E27FC236}">
                <a16:creationId xmlns:a16="http://schemas.microsoft.com/office/drawing/2014/main" id="{A96F9427-B9C2-6F44-ADD6-28635EDF4B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5D918E3-A228-4F47-B892-288E22CD6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108124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1686756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2674396"/>
            <a:ext cx="2973372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168675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2674396"/>
            <a:ext cx="316674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944143A-0CC6-6041-BD38-4C994DA8E0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3" name="Picture 22" descr="The University of Iowa">
            <a:extLst>
              <a:ext uri="{FF2B5EF4-FFF2-40B4-BE49-F238E27FC236}">
                <a16:creationId xmlns:a16="http://schemas.microsoft.com/office/drawing/2014/main" id="{529638AC-0ED3-DE46-BC83-28B1D845EE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642FB62D-41EB-7A41-B0D2-60C8BB6A31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31379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674398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52425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737133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737134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06107" y="1686756"/>
            <a:ext cx="214876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06108" y="2674396"/>
            <a:ext cx="2148760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6741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875080" y="167670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875081" y="2664346"/>
            <a:ext cx="2358867" cy="3269204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F11BA-BD6E-E14D-A115-587308DBF4A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178B6A3E-B578-0F40-9695-2E975D126F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9253C989-F49D-8D4D-BFD5-ECCB6E59B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93558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183508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850484"/>
            <a:ext cx="1835088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301186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CA73044-ABA5-4A68-81D4-75723F104CF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229003" y="1686758"/>
            <a:ext cx="162430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9FEDBA-37CD-4D7E-A729-6821E598E67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22900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66192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96DFA0C-E450-4893-8C79-6243F569798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8122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E9D9C274-DDDD-4725-8A7B-113147DD783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28122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31909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F93742B6-D009-4AB4-BBDC-24522E901BB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349043" y="1686758"/>
            <a:ext cx="1617953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90357619-5F6A-4C63-90C3-32B37CE73C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349044" y="2850484"/>
            <a:ext cx="161795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1841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35F8812-D495-478D-828C-D8CF0753EEB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401266" y="1686758"/>
            <a:ext cx="183508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338FA747-D085-4909-A6FE-575A5C65242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401267" y="2850484"/>
            <a:ext cx="1838233" cy="309311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4AB6F8-D05F-8E40-A637-083D1274FB35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8" name="Picture 37" descr="The University of Iowa">
            <a:extLst>
              <a:ext uri="{FF2B5EF4-FFF2-40B4-BE49-F238E27FC236}">
                <a16:creationId xmlns:a16="http://schemas.microsoft.com/office/drawing/2014/main" id="{03F28A08-B979-7F4D-A857-AE155CAB0E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6" name="Footer Placeholder 4">
            <a:extLst>
              <a:ext uri="{FF2B5EF4-FFF2-40B4-BE49-F238E27FC236}">
                <a16:creationId xmlns:a16="http://schemas.microsoft.com/office/drawing/2014/main" id="{48092FCE-E544-874D-A440-7B68904C3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1630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F529D-C880-45A0-81D8-FD2CC04E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2" y="3291760"/>
            <a:ext cx="10288587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10288586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4" y="4753992"/>
            <a:ext cx="10288587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10288586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E76717-4761-EC4B-BDB1-C130638E59C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40242CE7-09BD-8143-AE27-4BF193790A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F415A2A-5C4A-BE45-8CAF-820EC97BE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58657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A9A771B-4FFF-4EBF-A07A-0D6292AC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1686758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309830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BC08D86-557A-4EB7-B2A4-0782689B99D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2503" y="3291760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123E50C5-092D-4191-9A0B-F3C51561D56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2504" y="3725012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4520213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E524A13-F71C-45F7-92E6-985C4CB9E33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2505" y="475399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CA7FF6D-951D-4682-9C40-A6BB36ABEA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2506" y="518724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3041F-D604-4688-B75A-90D37AFDDB0E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7B91F83-8428-4E5A-9C88-17829B687B7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83696" y="1688512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DB1D581-6D4C-4716-AE96-DBB4F953B95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83697" y="2121764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9BA4B0-A083-4A1F-9D3B-A041B59E7C22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83698" y="3293514"/>
            <a:ext cx="4755838" cy="328016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FDD4A4D-E1FC-4E83-A8AA-A324B6B0E44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83699" y="3726766"/>
            <a:ext cx="4755838" cy="644563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E8E7D5C-ACCB-47E6-A3F5-6F3F51A0F37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83700" y="4755746"/>
            <a:ext cx="4755838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59D9DC4-BB53-4441-9B74-84922B369948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83701" y="5188998"/>
            <a:ext cx="4755838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774845D-2BF0-2740-9880-8D2B0EBB22B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0BB6734F-670C-234F-9B83-4953BF83C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695749F-B8A1-694A-8E96-E3DE4B0E9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0997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31EE2C71-E6FD-4A5F-BC00-7290049C4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2120010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D7C05-8E7C-4679-B83F-CDDB1BDA2031}"/>
              </a:ext>
            </a:extLst>
          </p:cNvPr>
          <p:cNvCxnSpPr/>
          <p:nvPr userDrawn="1"/>
        </p:nvCxnSpPr>
        <p:spPr>
          <a:xfrm>
            <a:off x="949325" y="2760956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FC9698A-599E-4227-BA19-18EFBBF3E0D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954094" y="2904080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B470A9-B821-4D01-8FB4-31DF303421A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954096" y="3337333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85CAC7-8545-4ED7-8312-FBC92F7F9DA5}"/>
              </a:ext>
            </a:extLst>
          </p:cNvPr>
          <p:cNvCxnSpPr/>
          <p:nvPr userDrawn="1"/>
        </p:nvCxnSpPr>
        <p:spPr>
          <a:xfrm>
            <a:off x="950912" y="3792244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C507C81-6817-4069-BC84-0CE4705AE1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54098" y="3970621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4103820-8C7A-497C-BCBA-2CFEB4549C8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54100" y="4403874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1CE437-6AD8-4170-8DC8-66894266CE06}"/>
              </a:ext>
            </a:extLst>
          </p:cNvPr>
          <p:cNvCxnSpPr/>
          <p:nvPr userDrawn="1"/>
        </p:nvCxnSpPr>
        <p:spPr>
          <a:xfrm>
            <a:off x="952506" y="4885677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C02F409-DCF5-4241-BB5E-6E37CC8D351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54096" y="5089029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AC426E8-7005-475F-BC32-B5F0BA7A8A4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54098" y="5522281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222804C-AFDD-4E8C-BFDC-31326A2127FA}"/>
              </a:ext>
            </a:extLst>
          </p:cNvPr>
          <p:cNvCxnSpPr/>
          <p:nvPr userDrawn="1"/>
        </p:nvCxnSpPr>
        <p:spPr>
          <a:xfrm>
            <a:off x="609600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6342B0E-1F8B-4D4C-ABA7-E43BC2B3F4A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467495" y="1688232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CF3285B-83DB-4917-9F24-EC0C964DE40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467497" y="2121484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88D8B1-0044-4EC5-B4CD-DB1095F378A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69089" y="2905554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F6100E2-DAE8-4111-AF37-8909AA389F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69091" y="3338807"/>
            <a:ext cx="4772003" cy="30491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0B1E9EC-56B4-4514-B189-24BD47F549F3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469093" y="3972095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685484E-408B-4771-9259-BAAC2A6E601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469095" y="4405348"/>
            <a:ext cx="4772003" cy="3109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EE05AF1-1486-45F2-B87D-2AE555B8D1C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469091" y="5090503"/>
            <a:ext cx="4772003" cy="319591"/>
          </a:xfrm>
        </p:spPr>
        <p:txBody>
          <a:bodyPr lIns="0" tIns="0" rIns="0" bIns="0">
            <a:no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header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C4B0E5-3C7E-4BC2-AA92-4156C26C91F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69093" y="5523755"/>
            <a:ext cx="4772003" cy="41714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row text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480C56-313A-5C4D-A02B-5C10621A5061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9" name="Picture 38" descr="The University of Iowa">
            <a:extLst>
              <a:ext uri="{FF2B5EF4-FFF2-40B4-BE49-F238E27FC236}">
                <a16:creationId xmlns:a16="http://schemas.microsoft.com/office/drawing/2014/main" id="{58CA1799-4AEA-D247-8458-F8440E403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FFD2AE71-6126-9A49-BF5D-602677416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0490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F947D672-DDE7-4F36-B79C-4245C5D11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1686758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2238480"/>
            <a:ext cx="4800219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FB9F7B-CC85-4936-BE2A-DF6B8BF46018}"/>
              </a:ext>
            </a:extLst>
          </p:cNvPr>
          <p:cNvCxnSpPr/>
          <p:nvPr userDrawn="1"/>
        </p:nvCxnSpPr>
        <p:spPr>
          <a:xfrm>
            <a:off x="949325" y="3790765"/>
            <a:ext cx="1029017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DFA8ABE-0B6C-4930-94A9-A2BB4166E51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8052" y="4209907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7E91DB8-4856-4AED-8362-60627F681EE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8053" y="4761629"/>
            <a:ext cx="4800219" cy="11819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79384"/>
            <a:ext cx="0" cy="42727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33724" y="1676706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33725" y="2228428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6BD4A33-C7CC-4380-A2BB-ECC6C2FB72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39276" y="4199855"/>
            <a:ext cx="4800224" cy="374036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CD0BB64-6643-42CE-AFE7-372305F2123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9277" y="4751577"/>
            <a:ext cx="4800224" cy="12005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D606F0-071A-A842-B316-9BEBD143AC3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8" name="Picture 27" descr="The University of Iowa">
            <a:extLst>
              <a:ext uri="{FF2B5EF4-FFF2-40B4-BE49-F238E27FC236}">
                <a16:creationId xmlns:a16="http://schemas.microsoft.com/office/drawing/2014/main" id="{9AAD4B2F-0082-B749-BE09-2EC20A6C4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D920E71-4E45-E74F-B01A-DC16C3B80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3370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2400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tat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9080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52" name="Picture Placeholder 50">
            <a:extLst>
              <a:ext uri="{FF2B5EF4-FFF2-40B4-BE49-F238E27FC236}">
                <a16:creationId xmlns:a16="http://schemas.microsoft.com/office/drawing/2014/main" id="{8D984633-F962-1848-A009-619CB821163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37173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DE3AB4-3020-8D45-86B7-592F12CB716B}"/>
              </a:ext>
            </a:extLst>
          </p:cNvPr>
          <p:cNvCxnSpPr>
            <a:cxnSpLocks/>
          </p:cNvCxnSpPr>
          <p:nvPr userDrawn="1"/>
        </p:nvCxnSpPr>
        <p:spPr>
          <a:xfrm>
            <a:off x="896513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C4E94AD-16D9-BE4C-8C57-CFA6654E1BD9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39080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4293C0-60B2-3341-9C38-86DF7ACA51D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582471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3ED87A8B-0573-474F-94C0-2F7E344853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80564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99B91B-7CDD-284B-99CF-8408146B2C0D}"/>
              </a:ext>
            </a:extLst>
          </p:cNvPr>
          <p:cNvCxnSpPr>
            <a:cxnSpLocks/>
          </p:cNvCxnSpPr>
          <p:nvPr userDrawn="1"/>
        </p:nvCxnSpPr>
        <p:spPr>
          <a:xfrm>
            <a:off x="4539904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BB67D17-F456-FC43-9C41-9344D6EEB07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582471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0F6E28A-AB38-A64F-9481-C9F0437BFEA5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225863" y="2597398"/>
            <a:ext cx="1742242" cy="787298"/>
          </a:xfrm>
        </p:spPr>
        <p:txBody>
          <a:bodyPr lIns="0" tIns="0" rIns="0" bIns="0">
            <a:no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55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Stat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106DB928-4AE1-4E4B-9A4C-6062FC24770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323956" y="2243035"/>
            <a:ext cx="1071841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9F7D2B0-E449-FD45-9789-FC204088E97C}"/>
              </a:ext>
            </a:extLst>
          </p:cNvPr>
          <p:cNvCxnSpPr>
            <a:cxnSpLocks/>
          </p:cNvCxnSpPr>
          <p:nvPr userDrawn="1"/>
        </p:nvCxnSpPr>
        <p:spPr>
          <a:xfrm>
            <a:off x="8183296" y="3573316"/>
            <a:ext cx="321250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6FE37F4-1DCF-2D40-845F-6C10AC016C29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8225863" y="3819675"/>
            <a:ext cx="3169934" cy="1061801"/>
          </a:xfrm>
        </p:spPr>
        <p:txBody>
          <a:bodyPr lIns="0" tIns="0" rIns="0" bIns="0">
            <a:normAutofit/>
          </a:bodyPr>
          <a:lstStyle>
            <a:lvl1pPr marL="0" indent="0" algn="l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View</a:t>
            </a:r>
            <a:r>
              <a:rPr lang="en-US" dirty="0"/>
              <a:t>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3428029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4725" y="2677626"/>
            <a:ext cx="9144000" cy="1843238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Goes Right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339665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4725" y="4709626"/>
            <a:ext cx="9144000" cy="40746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BBC7A98-1B1E-8545-AABD-0F79723A23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4725" y="5087150"/>
            <a:ext cx="9144000" cy="463108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810B86-CAB7-EA43-BC2F-6E66762DC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9166225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22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85527-7A8C-3647-9D96-6D076FA7A7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3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7C3D46F0-0006-469D-9C96-A2B5BF70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7A2738-1D29-40DE-AACF-F60CD708E892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D1ADFA24-184F-46B9-B1D0-3FBB044F3673}"/>
              </a:ext>
            </a:extLst>
          </p:cNvPr>
          <p:cNvSpPr/>
          <p:nvPr userDrawn="1"/>
        </p:nvSpPr>
        <p:spPr>
          <a:xfrm>
            <a:off x="166474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DC306F30-B3C1-E74C-B18C-7075DB0761D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53910" y="2337468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4078664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F9D861-0550-4AC8-BB96-094DAF60B7F4}"/>
              </a:ext>
            </a:extLst>
          </p:cNvPr>
          <p:cNvSpPr/>
          <p:nvPr userDrawn="1"/>
        </p:nvSpPr>
        <p:spPr>
          <a:xfrm>
            <a:off x="5231950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382C3D7-6E45-864C-A5B5-39762336A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500171" y="2310547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4078664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01DA23-83F7-4662-BC02-2666717C53B4}"/>
              </a:ext>
            </a:extLst>
          </p:cNvPr>
          <p:cNvSpPr/>
          <p:nvPr userDrawn="1"/>
        </p:nvSpPr>
        <p:spPr>
          <a:xfrm>
            <a:off x="8775763" y="2050741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6E1CEA20-24A4-8C45-B5A6-CE111F714FE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46432" y="2299135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4078663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F1B24E-B6B2-2D4F-8CE9-C10E33FBF4C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9C14D290-718E-D94D-BEC3-A2B3F3F54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5387E550-EB5F-3F4A-9BFA-44D25611C9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2096202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1B9DD2E6-4011-470E-85A1-9331B2E2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260812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0A1A4191-73C5-A24C-B85A-D6F8FC57252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540727" y="231168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2500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935830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D7A0C8CB-AE00-AE4E-8B06-C3CDA2E8A6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21796" y="2280863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C7F2CE8-9E91-4C86-99AB-686A9C81041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627518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6513929" y="2050739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ED777B6-C788-B840-ACC3-FD8949E42A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93844" y="2309972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C06D7C8-7D2D-4A80-B5B8-174F5056AA0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05617" y="4078664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9188946" y="2045132"/>
            <a:ext cx="1742242" cy="174224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04C4E3A7-AB8A-6243-BBFD-8A433C7847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73607" y="2311684"/>
            <a:ext cx="1182412" cy="1222625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8FC2F9F8-450A-4433-BAFC-DCD0001FAF1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80634" y="4073057"/>
            <a:ext cx="2358866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578BB7-B3A6-0D4A-A743-C8950F9817A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0" name="Picture 19" descr="The University of Iowa">
            <a:extLst>
              <a:ext uri="{FF2B5EF4-FFF2-40B4-BE49-F238E27FC236}">
                <a16:creationId xmlns:a16="http://schemas.microsoft.com/office/drawing/2014/main" id="{6D319038-0896-5540-A405-0F93F52CC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F5779A1-5C1A-D949-93A6-EFB401BF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</a:t>
            </a:r>
            <a:r>
              <a:rPr lang="en-US" b="0" dirty="0"/>
              <a:t>&gt;&gt;</a:t>
            </a:r>
            <a:r>
              <a:rPr lang="en-US" dirty="0"/>
              <a:t>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239225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Ic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7E2EA4D-EFA8-4B7C-9585-ADB07DA2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6361F7-376B-4B6B-90CB-982F8C88D3AB}"/>
              </a:ext>
            </a:extLst>
          </p:cNvPr>
          <p:cNvCxnSpPr/>
          <p:nvPr userDrawn="1"/>
        </p:nvCxnSpPr>
        <p:spPr>
          <a:xfrm>
            <a:off x="2535870" y="2921860"/>
            <a:ext cx="71110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A7215D4C-D1BA-4B83-8034-F6173B4B3FE7}"/>
              </a:ext>
            </a:extLst>
          </p:cNvPr>
          <p:cNvSpPr/>
          <p:nvPr userDrawn="1"/>
        </p:nvSpPr>
        <p:spPr>
          <a:xfrm>
            <a:off x="1175438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E2F4087-739F-1B43-B022-92BCEDD29A2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448972" y="2403497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06C296-F787-402D-AC65-1E55B4D25C69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175438" y="407866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E1934B1-C1CC-42D5-A8D8-639ED39E9A45}"/>
              </a:ext>
            </a:extLst>
          </p:cNvPr>
          <p:cNvSpPr/>
          <p:nvPr userDrawn="1"/>
        </p:nvSpPr>
        <p:spPr>
          <a:xfrm>
            <a:off x="3222122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90A73C4-9F43-6142-BBC5-1C887BE310E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02864" y="2384080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B9DF875-9EAF-4928-8E91-6599CCEAADEE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225991" y="4080927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542B3E-45A5-4E88-A2C5-758AC86BE4D0}"/>
              </a:ext>
            </a:extLst>
          </p:cNvPr>
          <p:cNvSpPr/>
          <p:nvPr userDrawn="1"/>
        </p:nvSpPr>
        <p:spPr>
          <a:xfrm>
            <a:off x="5305996" y="2125657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121B32AC-29FE-5347-BC89-E1D12CFE917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88241" y="2367425"/>
            <a:ext cx="1030100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CAF8AD6-3AD0-422C-B775-D4163897266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285614" y="4095574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4B0597-6276-471F-96FD-FDE08D64C524}"/>
              </a:ext>
            </a:extLst>
          </p:cNvPr>
          <p:cNvSpPr/>
          <p:nvPr userDrawn="1"/>
        </p:nvSpPr>
        <p:spPr>
          <a:xfrm>
            <a:off x="7346820" y="2120050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035F86CE-4040-2C49-984A-EDA41DCC41D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83252" y="2382067"/>
            <a:ext cx="1121725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322EF39-6BE8-4D2B-B814-5743037B71F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325607" y="4098102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3182B05-A7F1-450F-AE61-51425BEF3AA6}"/>
              </a:ext>
            </a:extLst>
          </p:cNvPr>
          <p:cNvSpPr/>
          <p:nvPr userDrawn="1"/>
        </p:nvSpPr>
        <p:spPr>
          <a:xfrm>
            <a:off x="9434872" y="2133924"/>
            <a:ext cx="1594590" cy="159459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0B4205C-10C8-FE4A-8B1C-0B1A629E22B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2000" y="2389427"/>
            <a:ext cx="1100333" cy="108649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D14923E-7CAE-49B7-9668-7B538ECFDC5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419080" y="4107460"/>
            <a:ext cx="1601504" cy="754602"/>
          </a:xfrm>
        </p:spPr>
        <p:txBody>
          <a:bodyPr lIns="0" tIns="0" rIns="0" bIns="0">
            <a:normAutofit/>
          </a:bodyPr>
          <a:lstStyle>
            <a:lvl1pPr marL="0" indent="0" algn="ctr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item or step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866093-3200-6440-8AB2-9242D398F84E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2" name="Picture 21" descr="The University of Iowa">
            <a:extLst>
              <a:ext uri="{FF2B5EF4-FFF2-40B4-BE49-F238E27FC236}">
                <a16:creationId xmlns:a16="http://schemas.microsoft.com/office/drawing/2014/main" id="{D664CA64-A0A9-F34D-BDC5-9ABCDE7A5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EB50283A-D398-E048-BDA3-92DD544A4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b="0" dirty="0"/>
              <a:t>View</a:t>
            </a:r>
            <a:r>
              <a:rPr lang="en-US" dirty="0"/>
              <a:t> &gt;&gt; Header and Footer &gt;&gt; Add Unit Name</a:t>
            </a:r>
          </a:p>
        </p:txBody>
      </p:sp>
    </p:spTree>
    <p:extLst>
      <p:ext uri="{BB962C8B-B14F-4D97-AF65-F5344CB8AC3E}">
        <p14:creationId xmlns:p14="http://schemas.microsoft.com/office/powerpoint/2010/main" val="11228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B103BAF8-AE0C-4C2A-AFFE-5EFC74007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29AABA-668F-408C-81ED-9A30ED0A4B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9325" y="1684461"/>
            <a:ext cx="317023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8916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52501" y="4383805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4376691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3C3EF38F-8A6A-4B49-A1A2-467E7797A5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02447" y="1677611"/>
            <a:ext cx="2987311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0A296A-0A06-4FFB-B935-517187294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616385" y="3537679"/>
            <a:ext cx="2973372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DA600F9-1950-41BD-ACB3-21F2B5AE949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6386" y="4372568"/>
            <a:ext cx="2973372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7806430" y="1679383"/>
            <a:ext cx="0" cy="426421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DDD8951C-5A36-4D07-AB7C-0F597B3D79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2642" y="1684461"/>
            <a:ext cx="3166858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DB30FF-E82C-424F-A06C-EFC3CFC45E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063514" y="3537679"/>
            <a:ext cx="3166740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6DC4408-89C4-4D74-957E-B2A4D59F76AE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63515" y="4372568"/>
            <a:ext cx="3166740" cy="1408471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DAB539-1500-4641-B587-77CADD883496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26" name="Picture 25" descr="The University of Iowa">
            <a:extLst>
              <a:ext uri="{FF2B5EF4-FFF2-40B4-BE49-F238E27FC236}">
                <a16:creationId xmlns:a16="http://schemas.microsoft.com/office/drawing/2014/main" id="{425DB221-2568-9A44-ABC3-1ED0E0B41E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E30D721-4805-D344-A3E0-90A8F1D5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394868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697">
          <p15:clr>
            <a:srgbClr val="FBAE40"/>
          </p15:clr>
        </p15:guide>
        <p15:guide id="9" orient="horz" pos="24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D42FEC1B-FCF8-4508-B227-27323879AC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E21D4365-BAA8-4F76-87AD-1A328301E29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9325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0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1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/>
          <p:nvPr userDrawn="1"/>
        </p:nvCxnSpPr>
        <p:spPr>
          <a:xfrm>
            <a:off x="344118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EB10E167-B94B-AD40-958C-D9E0F8F9DF4A}"/>
              </a:ext>
            </a:extLst>
          </p:cNvPr>
          <p:cNvSpPr>
            <a:spLocks noGrp="1"/>
          </p:cNvSpPr>
          <p:nvPr userDrawn="1">
            <p:ph type="pic" sz="quarter" idx="23"/>
          </p:nvPr>
        </p:nvSpPr>
        <p:spPr>
          <a:xfrm>
            <a:off x="3593362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03DF098-BB37-5848-9388-750D29EFC657}"/>
              </a:ext>
            </a:extLst>
          </p:cNvPr>
          <p:cNvSpPr>
            <a:spLocks noGrp="1"/>
          </p:cNvSpPr>
          <p:nvPr userDrawn="1">
            <p:ph idx="24" hasCustomPrompt="1"/>
          </p:nvPr>
        </p:nvSpPr>
        <p:spPr>
          <a:xfrm>
            <a:off x="3630386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FE4DEF0-41BC-4548-B7BA-1E5B0231AFFD}"/>
              </a:ext>
            </a:extLst>
          </p:cNvPr>
          <p:cNvSpPr>
            <a:spLocks noGrp="1"/>
          </p:cNvSpPr>
          <p:nvPr userDrawn="1">
            <p:ph idx="25" hasCustomPrompt="1"/>
          </p:nvPr>
        </p:nvSpPr>
        <p:spPr>
          <a:xfrm>
            <a:off x="3630387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/>
          <p:nvPr userDrawn="1"/>
        </p:nvCxnSpPr>
        <p:spPr>
          <a:xfrm>
            <a:off x="6095740" y="1686758"/>
            <a:ext cx="0" cy="42936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864CDDAA-23B4-C842-845C-7640D95F2B65}"/>
              </a:ext>
            </a:extLst>
          </p:cNvPr>
          <p:cNvSpPr>
            <a:spLocks noGrp="1"/>
          </p:cNvSpPr>
          <p:nvPr userDrawn="1">
            <p:ph type="pic" sz="quarter" idx="26"/>
          </p:nvPr>
        </p:nvSpPr>
        <p:spPr>
          <a:xfrm>
            <a:off x="6237399" y="1684461"/>
            <a:ext cx="2373939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EB8CCE3-3756-5947-84B2-DFCA00A013F6}"/>
              </a:ext>
            </a:extLst>
          </p:cNvPr>
          <p:cNvSpPr>
            <a:spLocks noGrp="1"/>
          </p:cNvSpPr>
          <p:nvPr userDrawn="1">
            <p:ph idx="27" hasCustomPrompt="1"/>
          </p:nvPr>
        </p:nvSpPr>
        <p:spPr>
          <a:xfrm>
            <a:off x="6242957" y="3545060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9C56F7D-4836-1E4F-BD4C-CB150E12E098}"/>
              </a:ext>
            </a:extLst>
          </p:cNvPr>
          <p:cNvSpPr>
            <a:spLocks noGrp="1"/>
          </p:cNvSpPr>
          <p:nvPr userDrawn="1">
            <p:ph idx="28" hasCustomPrompt="1"/>
          </p:nvPr>
        </p:nvSpPr>
        <p:spPr>
          <a:xfrm>
            <a:off x="6242958" y="4372570"/>
            <a:ext cx="2358867" cy="140847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/>
          <p:nvPr userDrawn="1"/>
        </p:nvCxnSpPr>
        <p:spPr>
          <a:xfrm>
            <a:off x="8750300" y="1686757"/>
            <a:ext cx="0" cy="425684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06A5C640-1D0E-4428-AC28-148AE98A7B34}"/>
              </a:ext>
            </a:extLst>
          </p:cNvPr>
          <p:cNvSpPr>
            <a:spLocks noGrp="1"/>
          </p:cNvSpPr>
          <p:nvPr userDrawn="1">
            <p:ph type="pic" sz="quarter" idx="22"/>
          </p:nvPr>
        </p:nvSpPr>
        <p:spPr>
          <a:xfrm>
            <a:off x="8881435" y="1680693"/>
            <a:ext cx="2349365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07502CC-5B90-4BCF-B63B-36D026C9AE96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8875080" y="3548916"/>
            <a:ext cx="2358867" cy="754602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4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169EF16-BA54-4279-A087-A65E4F26675F}"/>
              </a:ext>
            </a:extLst>
          </p:cNvPr>
          <p:cNvSpPr>
            <a:spLocks noGrp="1"/>
          </p:cNvSpPr>
          <p:nvPr userDrawn="1">
            <p:ph idx="16" hasCustomPrompt="1"/>
          </p:nvPr>
        </p:nvSpPr>
        <p:spPr>
          <a:xfrm>
            <a:off x="8875081" y="4362520"/>
            <a:ext cx="2358867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8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720753-9BFD-2840-9C93-FF72942ED6E3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32" name="Picture 31" descr="The University of Iowa">
            <a:extLst>
              <a:ext uri="{FF2B5EF4-FFF2-40B4-BE49-F238E27FC236}">
                <a16:creationId xmlns:a16="http://schemas.microsoft.com/office/drawing/2014/main" id="{710BB67D-293B-374F-89FC-5F2EBF9F2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9EE9B966-22C9-0D4A-8DF7-FFA7CF9C9DD8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57144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8F3E476F-E407-4406-BB4F-38E54533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D57D41-E534-4387-8837-F27E5C2408BD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14F11A61-EE32-4596-8BBC-0626131F1E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524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4F85108-BDC9-43A2-BEF1-240E666F4E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52501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68A6427-DC92-4AE6-82DE-34A0B3A972EE}"/>
              </a:ext>
            </a:extLst>
          </p:cNvPr>
          <p:cNvSpPr>
            <a:spLocks noGrp="1"/>
          </p:cNvSpPr>
          <p:nvPr userDrawn="1">
            <p:ph idx="10" hasCustomPrompt="1"/>
          </p:nvPr>
        </p:nvSpPr>
        <p:spPr>
          <a:xfrm>
            <a:off x="9525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36E4CD-9037-4D69-A3E3-6380D9131A19}"/>
              </a:ext>
            </a:extLst>
          </p:cNvPr>
          <p:cNvCxnSpPr>
            <a:cxnSpLocks/>
          </p:cNvCxnSpPr>
          <p:nvPr userDrawn="1"/>
        </p:nvCxnSpPr>
        <p:spPr>
          <a:xfrm>
            <a:off x="29247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10B80E7E-3ECA-A84C-BBC2-DF9FD6DED4F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0534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B9C78E2-4679-F844-BB37-D2E07B542CA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0534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0F3EA205-7109-BC44-BA2C-7704780449E8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0534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F932C4-F1C3-47F2-84B8-FEC885C1843C}"/>
              </a:ext>
            </a:extLst>
          </p:cNvPr>
          <p:cNvCxnSpPr>
            <a:cxnSpLocks/>
          </p:cNvCxnSpPr>
          <p:nvPr userDrawn="1"/>
        </p:nvCxnSpPr>
        <p:spPr>
          <a:xfrm>
            <a:off x="5036631" y="1686759"/>
            <a:ext cx="0" cy="425684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4EF24A51-2D82-AA40-8405-8CFEC6F5CB5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187042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90D707E7-5635-444F-BB41-10E2268CC099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5187044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340EF3F-9B6C-B54B-94AD-7275543213B0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187045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A77083-F133-420F-93AD-77761878E852}"/>
              </a:ext>
            </a:extLst>
          </p:cNvPr>
          <p:cNvCxnSpPr>
            <a:cxnSpLocks/>
          </p:cNvCxnSpPr>
          <p:nvPr userDrawn="1"/>
        </p:nvCxnSpPr>
        <p:spPr>
          <a:xfrm>
            <a:off x="714848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4D703A3B-87F3-AE45-90D2-795F9DA8857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66213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5C95157B-C7FC-864F-A9C2-08E02E26EE0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7266215" y="3545060"/>
            <a:ext cx="1826629" cy="6676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71E05108-E0DC-6947-A186-EA5436079AAF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7266216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F5ADDF-F780-4384-87F4-30070C81BB29}"/>
              </a:ext>
            </a:extLst>
          </p:cNvPr>
          <p:cNvCxnSpPr>
            <a:cxnSpLocks/>
          </p:cNvCxnSpPr>
          <p:nvPr userDrawn="1"/>
        </p:nvCxnSpPr>
        <p:spPr>
          <a:xfrm>
            <a:off x="9260331" y="1686759"/>
            <a:ext cx="0" cy="4256841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E90B3032-DDF8-0446-8BB7-81565519E03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9410699" y="1684461"/>
            <a:ext cx="1832437" cy="162160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4287DA-FEAD-6E4A-83EC-B59516E2386C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410701" y="3545060"/>
            <a:ext cx="1826629" cy="67511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header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4FC143B3-231A-2B46-ABBF-7F6B6BBF4596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410702" y="4275590"/>
            <a:ext cx="1826629" cy="1408470"/>
          </a:xfrm>
        </p:spPr>
        <p:txBody>
          <a:bodyPr lIns="0" tIns="0" rIns="0" bIns="0">
            <a:normAutofit/>
          </a:bodyPr>
          <a:lstStyle>
            <a:lvl1pPr marL="0" indent="0">
              <a:buSzPct val="95000"/>
              <a:buFont typeface="Arial" panose="020B0604020202020204" pitchFamily="34" charset="0"/>
              <a:buNone/>
              <a:defRPr sz="1600" b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4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6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800" indent="0"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column text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4E17D8-CAFF-0E47-97EF-4D4BC59FFC70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43" name="Picture 42" descr="The University of Iowa">
            <a:extLst>
              <a:ext uri="{FF2B5EF4-FFF2-40B4-BE49-F238E27FC236}">
                <a16:creationId xmlns:a16="http://schemas.microsoft.com/office/drawing/2014/main" id="{924E35CA-EA2E-084A-B4D2-736FEA8C0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752B61A-80FF-1049-8A33-5614EE9DC8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448750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0">
          <p15:clr>
            <a:srgbClr val="FBAE40"/>
          </p15:clr>
        </p15:guide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4">
          <p15:clr>
            <a:srgbClr val="FBAE40"/>
          </p15:clr>
        </p15:guide>
        <p15:guide id="6" orient="horz" pos="3744">
          <p15:clr>
            <a:srgbClr val="FBAE40"/>
          </p15:clr>
        </p15:guide>
        <p15:guide id="7" orient="horz" pos="69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0F7CB-393D-BF45-B52D-542FDDEFCAF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2" name="Picture 11" descr="The University of Iowa">
            <a:extLst>
              <a:ext uri="{FF2B5EF4-FFF2-40B4-BE49-F238E27FC236}">
                <a16:creationId xmlns:a16="http://schemas.microsoft.com/office/drawing/2014/main" id="{9CE5618D-3613-E04D-A815-ED9A2C5AA3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5C85E8-314E-3E45-BB26-1A95C606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802620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3912">
          <p15:clr>
            <a:srgbClr val="FBAE40"/>
          </p15:clr>
        </p15:guide>
        <p15:guide id="3" pos="600">
          <p15:clr>
            <a:srgbClr val="FBAE40"/>
          </p15:clr>
        </p15:guide>
        <p15:guide id="4" orient="horz" pos="1056">
          <p15:clr>
            <a:srgbClr val="FBAE40"/>
          </p15:clr>
        </p15:guide>
        <p15:guide id="6" orient="horz" pos="697">
          <p15:clr>
            <a:srgbClr val="FBAE40"/>
          </p15:clr>
        </p15:guide>
        <p15:guide id="7" orient="horz" pos="24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524483D-CFE3-E34D-BB74-CEDD54176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5254505" cy="1331865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28F420-DDD1-5E4A-9513-EAE252D759FE}"/>
              </a:ext>
            </a:extLst>
          </p:cNvPr>
          <p:cNvCxnSpPr>
            <a:cxnSpLocks/>
          </p:cNvCxnSpPr>
          <p:nvPr userDrawn="1"/>
        </p:nvCxnSpPr>
        <p:spPr>
          <a:xfrm>
            <a:off x="952500" y="17340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5D1D7B4-E242-C142-8F5F-F3301CC0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962386"/>
            <a:ext cx="5266450" cy="3981214"/>
          </a:xfrm>
        </p:spPr>
        <p:txBody>
          <a:bodyPr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Font typeface="Roboto" panose="02000000000000000000" pitchFamily="2" charset="0"/>
              <a:buChar char="–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buClr>
                <a:schemeClr val="tx2"/>
              </a:buCl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4FCC643-718F-7645-8F8D-0BFC94D050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59502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1C31617-CC11-4C42-B6D0-164DF6AFBF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13630" y="0"/>
            <a:ext cx="2483404" cy="319142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E5CE386-BEFE-FE49-A675-D93BEDF680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59502" y="3260862"/>
            <a:ext cx="5032499" cy="312864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Click icon to add picture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24DFA0-3257-B044-87EF-16154359E2FC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9" name="Picture 18" descr="The University of Iowa">
            <a:extLst>
              <a:ext uri="{FF2B5EF4-FFF2-40B4-BE49-F238E27FC236}">
                <a16:creationId xmlns:a16="http://schemas.microsoft.com/office/drawing/2014/main" id="{87382191-DF4D-7341-915C-9C1044535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21405B1-B61E-0943-909C-EFA16B5EE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071738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3926">
          <p15:clr>
            <a:srgbClr val="FBAE40"/>
          </p15:clr>
        </p15:guide>
        <p15:guide id="3" pos="600">
          <p15:clr>
            <a:srgbClr val="FBAE40"/>
          </p15:clr>
        </p15:guide>
        <p15:guide id="4" orient="horz" pos="240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AEF4-B950-814D-A811-CD17BDDF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325" y="494273"/>
            <a:ext cx="10290175" cy="869089"/>
          </a:xfrm>
        </p:spPr>
        <p:txBody>
          <a:bodyPr lIns="0" tIns="0" rIns="0" bIns="0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B5BDD8-8221-F040-8AE0-3F33C4E24CA0}"/>
              </a:ext>
            </a:extLst>
          </p:cNvPr>
          <p:cNvCxnSpPr>
            <a:cxnSpLocks/>
          </p:cNvCxnSpPr>
          <p:nvPr userDrawn="1"/>
        </p:nvCxnSpPr>
        <p:spPr>
          <a:xfrm>
            <a:off x="949325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F1F65E7-1CB7-3D42-91A9-88DA4E58EB0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949325" y="1570038"/>
            <a:ext cx="10290175" cy="4114800"/>
          </a:xfrm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56D074-0631-F846-A2A3-4A39FEAEFDD7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F53BBB5F-6629-C742-91EE-40B5B8BC10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3AC09A7-82B4-6B47-A4FB-CA6800EA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326079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98">
          <p15:clr>
            <a:srgbClr val="FBAE40"/>
          </p15:clr>
        </p15:guide>
        <p15:guide id="3" pos="70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C533B8E-DBF3-664D-901D-8735DE7752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8383" y="3029213"/>
            <a:ext cx="2687038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tx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262A30-5EEC-5549-B428-7E5B11A5D7A7}"/>
              </a:ext>
            </a:extLst>
          </p:cNvPr>
          <p:cNvGrpSpPr/>
          <p:nvPr userDrawn="1"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699B573-1E8F-3547-9D64-50A2EC630F1F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: Shape 12">
              <a:extLst>
                <a:ext uri="{FF2B5EF4-FFF2-40B4-BE49-F238E27FC236}">
                  <a16:creationId xmlns:a16="http://schemas.microsoft.com/office/drawing/2014/main" id="{68F32139-4BAE-F54C-8358-EF5839C5813E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807D8-E6B4-C743-A4EC-22D5E04798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628383" y="0"/>
            <a:ext cx="2687038" cy="1279542"/>
          </a:xfrm>
          <a:prstGeom prst="rect">
            <a:avLst/>
          </a:prstGeom>
        </p:spPr>
      </p:pic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D36833F-B2C7-1C49-9947-A60C1ACB02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</p:spTree>
    <p:extLst>
      <p:ext uri="{BB962C8B-B14F-4D97-AF65-F5344CB8AC3E}">
        <p14:creationId xmlns:p14="http://schemas.microsoft.com/office/powerpoint/2010/main" val="344089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431224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14C79AA-0B96-2A43-86A1-A71A1D4C8E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A7101AB8-54F7-4A4E-9611-F4F2ECFBD1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BDD4F96-5BFE-3049-B4E0-9CDD4F5C3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9CB936-90E7-D144-B9DC-7CF3F98E2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1599"/>
            <a:ext cx="2687038" cy="1276343"/>
          </a:xfrm>
          <a:prstGeom prst="rect">
            <a:avLst/>
          </a:prstGeom>
        </p:spPr>
      </p:pic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91837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47420D0-6FF1-9C4A-B953-EA4EEABBA3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9081" y="3367173"/>
            <a:ext cx="7163317" cy="1160369"/>
          </a:xfrm>
        </p:spPr>
        <p:txBody>
          <a:bodyPr lIns="0" tIns="0" rIns="0" bIns="0" anchor="t" anchorCtr="0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7216A4-2452-1B4B-AE0D-122E7F5A5965}"/>
              </a:ext>
            </a:extLst>
          </p:cNvPr>
          <p:cNvCxnSpPr>
            <a:cxnSpLocks/>
          </p:cNvCxnSpPr>
          <p:nvPr userDrawn="1"/>
        </p:nvCxnSpPr>
        <p:spPr>
          <a:xfrm>
            <a:off x="974126" y="3029213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73873935-43A0-4C23-AC45-B3EF69B188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25016" y="3029213"/>
            <a:ext cx="2693773" cy="1498329"/>
          </a:xfrm>
        </p:spPr>
        <p:txBody>
          <a:bodyPr vert="horz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  <a:p>
            <a:pPr lvl="0"/>
            <a:r>
              <a:rPr lang="en-US" dirty="0"/>
              <a:t>Contact Person Title </a:t>
            </a:r>
          </a:p>
          <a:p>
            <a:pPr lvl="0"/>
            <a:r>
              <a:rPr lang="en-US" dirty="0"/>
              <a:t>Contact Person Unit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Phone: </a:t>
            </a:r>
          </a:p>
          <a:p>
            <a:pPr lvl="0"/>
            <a:r>
              <a:rPr lang="en-US" dirty="0"/>
              <a:t>Fax: </a:t>
            </a:r>
          </a:p>
          <a:p>
            <a:pPr lvl="0"/>
            <a:r>
              <a:rPr lang="en-US" dirty="0"/>
              <a:t>Email: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6ACD65-4DC5-40D8-89A9-EBA0997790E8}"/>
              </a:ext>
            </a:extLst>
          </p:cNvPr>
          <p:cNvSpPr/>
          <p:nvPr userDrawn="1"/>
        </p:nvSpPr>
        <p:spPr>
          <a:xfrm>
            <a:off x="949325" y="5019085"/>
            <a:ext cx="318908" cy="369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38018-43AE-4329-BACA-C859C7CFF4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8233" y="5019085"/>
            <a:ext cx="2231701" cy="369332"/>
          </a:xfrm>
          <a:solidFill>
            <a:schemeClr val="accent1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dirty="0"/>
              <a:t>Insert Web Address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625728D-FF50-4FF2-AC2E-B13A3D44D5B9}"/>
              </a:ext>
            </a:extLst>
          </p:cNvPr>
          <p:cNvGrpSpPr/>
          <p:nvPr/>
        </p:nvGrpSpPr>
        <p:grpSpPr>
          <a:xfrm>
            <a:off x="1071271" y="5122118"/>
            <a:ext cx="142379" cy="150373"/>
            <a:chOff x="3057746" y="812006"/>
            <a:chExt cx="173610" cy="183357"/>
          </a:xfrm>
          <a:noFill/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A6E0DE-15E0-485B-8083-6D1BB965B9B6}"/>
                </a:ext>
              </a:extLst>
            </p:cNvPr>
            <p:cNvCxnSpPr/>
            <p:nvPr userDrawn="1"/>
          </p:nvCxnSpPr>
          <p:spPr>
            <a:xfrm>
              <a:off x="3057746" y="904875"/>
              <a:ext cx="173610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84EFEE4-DF1C-4FDF-ABC6-804BF8FA2941}"/>
                </a:ext>
              </a:extLst>
            </p:cNvPr>
            <p:cNvSpPr/>
            <p:nvPr userDrawn="1"/>
          </p:nvSpPr>
          <p:spPr>
            <a:xfrm>
              <a:off x="3143250" y="812006"/>
              <a:ext cx="85725" cy="183357"/>
            </a:xfrm>
            <a:custGeom>
              <a:avLst/>
              <a:gdLst>
                <a:gd name="connsiteX0" fmla="*/ 4763 w 85725"/>
                <a:gd name="connsiteY0" fmla="*/ 0 h 183357"/>
                <a:gd name="connsiteX1" fmla="*/ 85725 w 85725"/>
                <a:gd name="connsiteY1" fmla="*/ 92869 h 183357"/>
                <a:gd name="connsiteX2" fmla="*/ 0 w 85725"/>
                <a:gd name="connsiteY2" fmla="*/ 183357 h 18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183357">
                  <a:moveTo>
                    <a:pt x="4763" y="0"/>
                  </a:moveTo>
                  <a:lnTo>
                    <a:pt x="85725" y="92869"/>
                  </a:lnTo>
                  <a:lnTo>
                    <a:pt x="0" y="183357"/>
                  </a:lnTo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" name="Picture 14" descr="The University of Iowa">
            <a:extLst>
              <a:ext uri="{FF2B5EF4-FFF2-40B4-BE49-F238E27FC236}">
                <a16:creationId xmlns:a16="http://schemas.microsoft.com/office/drawing/2014/main" id="{6179B039-C5FC-F04C-AB21-BEF980B032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5016" y="0"/>
            <a:ext cx="2693773" cy="1279542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0E4C36A-C453-EE4B-A1E5-D1232C36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Insert-&gt;Header and Footer-&gt;Type Customizable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33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wit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993FB4-4336-2048-A6A4-FA306EBBE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85842"/>
            <a:ext cx="10515600" cy="89611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Slide Header</a:t>
            </a:r>
          </a:p>
        </p:txBody>
      </p:sp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675842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91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OWA Logo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University of Iowa">
            <a:extLst>
              <a:ext uri="{FF2B5EF4-FFF2-40B4-BE49-F238E27FC236}">
                <a16:creationId xmlns:a16="http://schemas.microsoft.com/office/drawing/2014/main" id="{D94B893B-3A5E-A84C-9A26-CCC1CC0A2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00" y="1524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1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0097" y="2184901"/>
            <a:ext cx="6155725" cy="2561760"/>
          </a:xfrm>
        </p:spPr>
        <p:txBody>
          <a:bodyPr anchor="ctr" anchorCtr="0">
            <a:normAutofit/>
          </a:bodyPr>
          <a:lstStyle>
            <a:lvl1pPr algn="l">
              <a:defRPr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Example of the Presentation </a:t>
            </a:r>
            <a:br>
              <a:rPr lang="en-US" dirty="0"/>
            </a:br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B3A797-13D4-A243-B1AE-4498B36D47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0098" y="4676833"/>
            <a:ext cx="6155726" cy="494797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84DA5E7-4B71-0543-8E46-EC2A81EAE3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096" y="5139429"/>
            <a:ext cx="6155726" cy="49530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Month XX,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BCADCB-4DBB-9C43-A696-780C057757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9599" y="152400"/>
            <a:ext cx="3385601" cy="919069"/>
          </a:xfrm>
          <a:prstGeom prst="rect">
            <a:avLst/>
          </a:prstGeom>
          <a:noFill/>
        </p:spPr>
        <p:txBody>
          <a:bodyPr vert="horz" lIns="0" tIns="0" rIns="0" bIns="0" rtlCol="0" anchor="b" anchorCtr="0"/>
          <a:lstStyle>
            <a:lvl1pPr algn="l">
              <a:defRPr sz="20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Insert-&gt;Header and Footer-&gt;Type Customizable Name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C35F063-23A9-F244-9022-8BBB7E277A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24118" y="0"/>
            <a:ext cx="4567882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3F5E00-2329-6246-A2BB-7BCD46F839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738" y="0"/>
            <a:ext cx="2687038" cy="12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3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6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tx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7055E247-542B-D541-8F36-DBA97343BC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477386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Solid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AE84-700B-054E-8730-2262E5327E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2500" y="2805221"/>
            <a:ext cx="10286999" cy="759907"/>
          </a:xfrm>
        </p:spPr>
        <p:txBody>
          <a:bodyPr lIns="0" tIns="0" rIns="0" bIns="0" anchor="t" anchorCtr="0">
            <a:norm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  <a:ea typeface="Roboto Black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Section Header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E1A789-3A04-9240-BCEC-3DACF2B52870}"/>
              </a:ext>
            </a:extLst>
          </p:cNvPr>
          <p:cNvCxnSpPr>
            <a:cxnSpLocks/>
          </p:cNvCxnSpPr>
          <p:nvPr userDrawn="1"/>
        </p:nvCxnSpPr>
        <p:spPr>
          <a:xfrm>
            <a:off x="974126" y="2578471"/>
            <a:ext cx="768531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8FB54BE8-0526-614C-A06E-8C6258999B2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2500" y="3791876"/>
            <a:ext cx="10286999" cy="407460"/>
          </a:xfrm>
        </p:spPr>
        <p:txBody>
          <a:bodyPr lIns="0" tIns="0" rIns="0" bIns="0"/>
          <a:lstStyle>
            <a:lvl1pPr marL="0" indent="0" algn="l">
              <a:buNone/>
              <a:defRPr sz="2400" b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462640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00">
          <p15:clr>
            <a:srgbClr val="FBAE40"/>
          </p15:clr>
        </p15:guide>
        <p15:guide id="4" pos="70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–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17923A-4119-CF48-9F2D-05B0A69EBA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224488-0ADE-1843-91C1-1CA371373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661" y="2215171"/>
            <a:ext cx="4368798" cy="646331"/>
          </a:xfrm>
          <a:solidFill>
            <a:schemeClr val="accent1"/>
          </a:solidFill>
        </p:spPr>
        <p:txBody>
          <a:bodyPr wrap="square" lIns="91440" tIns="91440" bIns="0">
            <a:spAutoFit/>
          </a:bodyPr>
          <a:lstStyle/>
          <a:p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982341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C070F21D-F194-034E-812B-69D1C6CDD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A13FBC-A4AA-9B4F-8E9B-12CD6600150E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22C1D3A-9762-7F4D-AB5C-A3F0114B67B2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6" name="Picture 15" descr="The University of Iowa">
            <a:extLst>
              <a:ext uri="{FF2B5EF4-FFF2-40B4-BE49-F238E27FC236}">
                <a16:creationId xmlns:a16="http://schemas.microsoft.com/office/drawing/2014/main" id="{7148CCDA-64E4-6A4E-A6A7-D2AB55159A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E079D-23CF-2543-B543-90A5EB0D2C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590514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2400">
          <p15:clr>
            <a:srgbClr val="FBAE40"/>
          </p15:clr>
        </p15:guide>
        <p15:guide id="8" orient="horz" pos="374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E68DE55-0579-EC46-BD52-181870AFB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 lIns="0" tIns="0" rIns="0" bIns="0"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8200BB2-D6D1-6642-8F66-9B4F37EC8187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35C2BC9-7AF3-6D49-8036-36D81872E8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498" y="1686757"/>
            <a:ext cx="10251527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37044-371D-C149-9F72-3D8FBA4605C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4" name="Picture 13" descr="The University of Iowa">
            <a:extLst>
              <a:ext uri="{FF2B5EF4-FFF2-40B4-BE49-F238E27FC236}">
                <a16:creationId xmlns:a16="http://schemas.microsoft.com/office/drawing/2014/main" id="{DC5F3A3D-928C-F445-ACB3-2C38F21F6D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131555"/>
            <a:ext cx="1545021" cy="733885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F140A7-DF6E-3245-BC22-1F0E9CFEE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View &gt;&gt; Header and Footer &gt;&gt; Add Unit Name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5525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  <p15:guide id="3" pos="7080">
          <p15:clr>
            <a:srgbClr val="FBAE40"/>
          </p15:clr>
        </p15:guide>
        <p15:guide id="4" pos="3840">
          <p15:clr>
            <a:srgbClr val="FBAE40"/>
          </p15:clr>
        </p15:guide>
        <p15:guide id="5" orient="horz" pos="1056">
          <p15:clr>
            <a:srgbClr val="FBAE40"/>
          </p15:clr>
        </p15:guide>
        <p15:guide id="7" orient="horz" pos="3744">
          <p15:clr>
            <a:srgbClr val="FBAE40"/>
          </p15:clr>
        </p15:guide>
        <p15:guide id="8" orient="horz" pos="24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47C82-65E8-6F4A-93F5-B60D5D90F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611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0A12C-E82E-3F40-8F2F-F914F24F0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3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Roboto" panose="02000000000000000000" pitchFamily="2" charset="0"/>
        <a:buChar char="–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2" Type="http://schemas.openxmlformats.org/officeDocument/2006/relationships/hyperlink" Target="https://icru.research.uiowa.edu/students/find-position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hyperlink" Target="https://icru.research.uiowa.edu/events-awards/icru-research-fellowship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icru.research.uiowa.edu/events-awards/furf-and-surf-undergraduate-research-festivals" TargetMode="Externa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cru.research.uiowa.edu/contact-us/icru-ambassador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80B23-7308-1745-A1A9-A5522BA49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2677626"/>
            <a:ext cx="10354360" cy="1843238"/>
          </a:xfrm>
        </p:spPr>
        <p:txBody>
          <a:bodyPr>
            <a:normAutofit/>
          </a:bodyPr>
          <a:lstStyle/>
          <a:p>
            <a:r>
              <a:rPr lang="en-US" dirty="0"/>
              <a:t>Undergrad Research</a:t>
            </a:r>
            <a:br>
              <a:rPr lang="en-US" dirty="0"/>
            </a:br>
            <a:r>
              <a:rPr lang="en-US" dirty="0"/>
              <a:t>at Iowa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ADA0161C-D166-6E4C-8069-E1FBFE0B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4709626"/>
            <a:ext cx="10354360" cy="407460"/>
          </a:xfrm>
        </p:spPr>
        <p:txBody>
          <a:bodyPr>
            <a:normAutofit/>
          </a:bodyPr>
          <a:lstStyle/>
          <a:p>
            <a:r>
              <a:rPr lang="en-US" dirty="0"/>
              <a:t>ICRU and U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C5EE2B8-026E-D04B-8925-60FA6F76C3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725" y="5148794"/>
            <a:ext cx="10354360" cy="463108"/>
          </a:xfrm>
        </p:spPr>
        <p:txBody>
          <a:bodyPr/>
          <a:lstStyle/>
          <a:p>
            <a:r>
              <a:rPr lang="en-US" dirty="0"/>
              <a:t>Fall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FEB04-6AB2-DD4F-B560-E3674C11A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2500" y="1774216"/>
            <a:ext cx="10376585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Iowa Center for Research by Undergraduates</a:t>
            </a:r>
          </a:p>
        </p:txBody>
      </p:sp>
    </p:spTree>
    <p:extLst>
      <p:ext uri="{BB962C8B-B14F-4D97-AF65-F5344CB8AC3E}">
        <p14:creationId xmlns:p14="http://schemas.microsoft.com/office/powerpoint/2010/main" val="389251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864A94-2733-4500-9289-9518C7EA1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65125"/>
            <a:ext cx="5254505" cy="1331865"/>
          </a:xfrm>
        </p:spPr>
        <p:txBody>
          <a:bodyPr/>
          <a:lstStyle/>
          <a:p>
            <a:r>
              <a:rPr lang="en-US" dirty="0"/>
              <a:t>What is “Research”?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853B9-354A-4F68-BCD2-DAB8430A1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153" y="2165822"/>
            <a:ext cx="3519378" cy="546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Research is S</a:t>
            </a:r>
            <a:r>
              <a:rPr lang="en-US" sz="2800" dirty="0"/>
              <a:t>cience….</a:t>
            </a:r>
          </a:p>
          <a:p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54F290C-303C-B146-A4D5-033FA6D47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Iowa Center for Research by Undergraduates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B72588-94AF-785F-F589-EA09F634E4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23"/>
          <a:stretch/>
        </p:blipFill>
        <p:spPr>
          <a:xfrm>
            <a:off x="6567625" y="112433"/>
            <a:ext cx="4948259" cy="327612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4CF14F-1C8D-4328-ED0C-71FC0A969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5"/>
          <a:stretch/>
        </p:blipFill>
        <p:spPr>
          <a:xfrm>
            <a:off x="6121062" y="3610363"/>
            <a:ext cx="1927591" cy="25857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5429FB-85C6-7F36-E975-E28F64CF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r="9658"/>
          <a:stretch/>
        </p:blipFill>
        <p:spPr>
          <a:xfrm>
            <a:off x="8265399" y="3606682"/>
            <a:ext cx="3707190" cy="258571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88B67B1-5E57-2D95-4E3A-5525CD94C0C2}"/>
              </a:ext>
            </a:extLst>
          </p:cNvPr>
          <p:cNvSpPr txBox="1">
            <a:spLocks/>
          </p:cNvSpPr>
          <p:nvPr/>
        </p:nvSpPr>
        <p:spPr>
          <a:xfrm>
            <a:off x="1502978" y="4749629"/>
            <a:ext cx="3519378" cy="57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Roboto" panose="02000000000000000000" pitchFamily="2" charset="0"/>
              <a:buChar char="–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 and NOT science.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1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8BCB527-2259-FA40-8DB3-056BA3C1B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Iowa Center for Research by Undergraduates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C6A1EB-E6A1-229D-86DE-C7B92F76EBDC}"/>
              </a:ext>
            </a:extLst>
          </p:cNvPr>
          <p:cNvGrpSpPr/>
          <p:nvPr/>
        </p:nvGrpSpPr>
        <p:grpSpPr>
          <a:xfrm>
            <a:off x="2138082" y="1642563"/>
            <a:ext cx="8185361" cy="4448743"/>
            <a:chOff x="212651" y="627321"/>
            <a:chExt cx="9018601" cy="490160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3E7F54-5D1B-CA2D-1283-54726BAFFE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167"/>
            <a:stretch/>
          </p:blipFill>
          <p:spPr bwMode="auto">
            <a:xfrm rot="16200000">
              <a:off x="4190701" y="2867270"/>
              <a:ext cx="2814875" cy="2193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48CBB4-59AD-AAA2-B8D6-F6F2D4ED2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656" y="775351"/>
              <a:ext cx="2192884" cy="16444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490105-213C-7132-BFD1-2DFE09535E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3"/>
            <a:stretch/>
          </p:blipFill>
          <p:spPr bwMode="auto">
            <a:xfrm>
              <a:off x="6785701" y="773873"/>
              <a:ext cx="2263790" cy="1430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75819A-8E0A-5B66-9DE5-54AB77B5C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4" y="776218"/>
              <a:ext cx="1997732" cy="2996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2B7D74-8B88-89D9-8ADA-C887A3B73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14995" y="3873154"/>
              <a:ext cx="1997558" cy="1498169"/>
            </a:xfrm>
            <a:prstGeom prst="rect">
              <a:avLst/>
            </a:prstGeom>
            <a:no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5785C3-BB56-9A2A-BD5C-4531D88B4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38"/>
            <a:stretch/>
          </p:blipFill>
          <p:spPr bwMode="auto">
            <a:xfrm>
              <a:off x="2422125" y="3872217"/>
              <a:ext cx="1980738" cy="14981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3AE8A17-42D7-631C-5B65-0501FFC70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93414" y="2274517"/>
              <a:ext cx="2263789" cy="14981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D293946-30E0-729C-CAA8-263B32136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0224" y="778482"/>
              <a:ext cx="1986298" cy="2994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D4063E-E2E6-682B-1F7B-E08497CAA119}"/>
                </a:ext>
              </a:extLst>
            </p:cNvPr>
            <p:cNvSpPr/>
            <p:nvPr/>
          </p:nvSpPr>
          <p:spPr>
            <a:xfrm>
              <a:off x="212651" y="627321"/>
              <a:ext cx="9018601" cy="4901609"/>
            </a:xfrm>
            <a:prstGeom prst="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A645F3C-AD59-61C9-28E4-A871453868BF}"/>
              </a:ext>
            </a:extLst>
          </p:cNvPr>
          <p:cNvSpPr txBox="1"/>
          <p:nvPr/>
        </p:nvSpPr>
        <p:spPr>
          <a:xfrm>
            <a:off x="5754" y="247971"/>
            <a:ext cx="12192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US" sz="2800" b="0" i="0" dirty="0">
                <a:solidFill>
                  <a:srgbClr val="202020"/>
                </a:solidFill>
                <a:effectLst/>
              </a:rPr>
              <a:t>“A mentored investigation or creative inquiry conducted by undergraduates that seeks to make a scholarly or artistic contribution to knowledge.” </a:t>
            </a:r>
          </a:p>
          <a:p>
            <a:pPr algn="l" rtl="0" fontAlgn="base"/>
            <a:r>
              <a:rPr lang="en-US" sz="2400" dirty="0">
                <a:solidFill>
                  <a:srgbClr val="202020"/>
                </a:solidFill>
              </a:rPr>
              <a:t>			</a:t>
            </a:r>
            <a:r>
              <a:rPr lang="en-US" sz="2000" b="0" i="0" dirty="0">
                <a:solidFill>
                  <a:srgbClr val="202020"/>
                </a:solidFill>
                <a:effectLst/>
              </a:rPr>
              <a:t>– Council on Undergraduate Research </a:t>
            </a:r>
            <a:endParaRPr lang="en-US" sz="2000" b="0" i="0" dirty="0">
              <a:solidFill>
                <a:srgbClr val="333333"/>
              </a:solidFill>
              <a:effectLst/>
            </a:endParaRPr>
          </a:p>
          <a:p>
            <a:br>
              <a:rPr lang="en-US" b="0" i="0" dirty="0">
                <a:solidFill>
                  <a:srgbClr val="333333"/>
                </a:solidFill>
                <a:effectLst/>
                <a:latin typeface="Segoe UI" panose="020B0502040204020203" pitchFamily="34" charset="0"/>
              </a:rPr>
            </a:b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24F8B69-C49E-707E-9811-E0AE3A158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7"/>
          <a:stretch/>
        </p:blipFill>
        <p:spPr bwMode="auto">
          <a:xfrm>
            <a:off x="8113089" y="4584075"/>
            <a:ext cx="2040446" cy="13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87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3741B05-B622-4E9E-A332-974EE870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32414E-AC0E-4E48-A4CB-5FDE70FE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3545060"/>
            <a:ext cx="1826629" cy="667670"/>
          </a:xfrm>
        </p:spPr>
        <p:txBody>
          <a:bodyPr/>
          <a:lstStyle/>
          <a:p>
            <a:r>
              <a:rPr lang="en-US" dirty="0"/>
              <a:t>Build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99C1-AEC3-4D43-BE32-79C01BD2382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502" y="4275590"/>
            <a:ext cx="1826629" cy="1408470"/>
          </a:xfrm>
        </p:spPr>
        <p:txBody>
          <a:bodyPr/>
          <a:lstStyle/>
          <a:p>
            <a:r>
              <a:rPr lang="en-US" dirty="0"/>
              <a:t>Work closely with faculty, staff, and students – on campus and off.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CC9C77B-FF22-4038-8226-94C8CE49E960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3053444" y="3545060"/>
            <a:ext cx="1826629" cy="667670"/>
          </a:xfrm>
        </p:spPr>
        <p:txBody>
          <a:bodyPr>
            <a:normAutofit/>
          </a:bodyPr>
          <a:lstStyle/>
          <a:p>
            <a:r>
              <a:rPr lang="en-US" dirty="0"/>
              <a:t>Critical Thinking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FA16BD0-BB41-4414-9DC8-2810D510A3B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3053445" y="4275590"/>
            <a:ext cx="1826629" cy="1408470"/>
          </a:xfrm>
        </p:spPr>
        <p:txBody>
          <a:bodyPr>
            <a:normAutofit/>
          </a:bodyPr>
          <a:lstStyle/>
          <a:p>
            <a:r>
              <a:rPr lang="en-US" dirty="0"/>
              <a:t>Develop problem solving skills and resilience.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1DEB03A-1E13-47CF-A43E-298A1C52C0AC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5187044" y="3545060"/>
            <a:ext cx="1826629" cy="667670"/>
          </a:xfrm>
        </p:spPr>
        <p:txBody>
          <a:bodyPr>
            <a:normAutofit/>
          </a:bodyPr>
          <a:lstStyle/>
          <a:p>
            <a:r>
              <a:rPr lang="en-US" dirty="0"/>
              <a:t>Apply Coursework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0AE417-C822-4240-AF2E-1E9864DD1D51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187045" y="4275590"/>
            <a:ext cx="1826629" cy="1408470"/>
          </a:xfrm>
        </p:spPr>
        <p:txBody>
          <a:bodyPr>
            <a:normAutofit/>
          </a:bodyPr>
          <a:lstStyle/>
          <a:p>
            <a:r>
              <a:rPr lang="en-US" dirty="0"/>
              <a:t>Understand why you learn what you learn.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BC740-2B9A-48E4-BB45-40D7FF936884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7266215" y="3545060"/>
            <a:ext cx="1826629" cy="667670"/>
          </a:xfrm>
        </p:spPr>
        <p:txBody>
          <a:bodyPr>
            <a:normAutofit/>
          </a:bodyPr>
          <a:lstStyle/>
          <a:p>
            <a:r>
              <a:rPr lang="en-US" dirty="0"/>
              <a:t>Explore Career Paths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871E02-CC8B-473D-9D15-93481D5C4F9D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7266216" y="4275590"/>
            <a:ext cx="1826629" cy="1408470"/>
          </a:xfrm>
        </p:spPr>
        <p:txBody>
          <a:bodyPr>
            <a:normAutofit/>
          </a:bodyPr>
          <a:lstStyle/>
          <a:p>
            <a:r>
              <a:rPr lang="en-US" dirty="0"/>
              <a:t>Figure out what you want to be and where you want to go.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2C7D8-50F4-4594-87C6-32A991763D91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9410701" y="3545060"/>
            <a:ext cx="1826629" cy="675110"/>
          </a:xfrm>
        </p:spPr>
        <p:txBody>
          <a:bodyPr>
            <a:normAutofit/>
          </a:bodyPr>
          <a:lstStyle/>
          <a:p>
            <a:r>
              <a:rPr lang="en-US" dirty="0"/>
              <a:t>Practical Experience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CB0F91-263D-4D69-BD59-72C6DACDB785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410702" y="4275590"/>
            <a:ext cx="1944870" cy="1408470"/>
          </a:xfrm>
        </p:spPr>
        <p:txBody>
          <a:bodyPr>
            <a:normAutofit/>
          </a:bodyPr>
          <a:lstStyle/>
          <a:p>
            <a:r>
              <a:rPr lang="en-US" dirty="0"/>
              <a:t>Hands-on, real-life skills, from communication to project management.</a:t>
            </a:r>
          </a:p>
          <a:p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2F6EAA21-6A4A-AD43-934D-26F5EDD41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Iowa Center for Research by Undergraduates</a:t>
            </a:r>
          </a:p>
        </p:txBody>
      </p:sp>
      <p:pic>
        <p:nvPicPr>
          <p:cNvPr id="14" name="Picture 13" descr="A group of people standing in a hallway&#10;&#10;Description automatically generated with medium confidence">
            <a:extLst>
              <a:ext uri="{FF2B5EF4-FFF2-40B4-BE49-F238E27FC236}">
                <a16:creationId xmlns:a16="http://schemas.microsoft.com/office/drawing/2014/main" id="{E3257C45-7869-B69A-F400-02757D6BD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2" b="10185"/>
          <a:stretch/>
        </p:blipFill>
        <p:spPr>
          <a:xfrm>
            <a:off x="7266213" y="1676812"/>
            <a:ext cx="1835257" cy="16361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A2848D-7600-F06A-B322-217BC5E68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r="5824"/>
          <a:stretch/>
        </p:blipFill>
        <p:spPr>
          <a:xfrm>
            <a:off x="9422604" y="1676862"/>
            <a:ext cx="1826630" cy="1650471"/>
          </a:xfrm>
          <a:prstGeom prst="rect">
            <a:avLst/>
          </a:prstGeom>
        </p:spPr>
      </p:pic>
      <p:pic>
        <p:nvPicPr>
          <p:cNvPr id="25" name="Picture 24" descr="Two people in a lab&#10;&#10;Description automatically generated with low confidence">
            <a:extLst>
              <a:ext uri="{FF2B5EF4-FFF2-40B4-BE49-F238E27FC236}">
                <a16:creationId xmlns:a16="http://schemas.microsoft.com/office/drawing/2014/main" id="{6A07455F-7898-6B5B-8816-0AAF19BDEF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2"/>
          <a:stretch/>
        </p:blipFill>
        <p:spPr>
          <a:xfrm>
            <a:off x="3084079" y="1676808"/>
            <a:ext cx="1826631" cy="1639888"/>
          </a:xfrm>
          <a:prstGeom prst="rect">
            <a:avLst/>
          </a:prstGeom>
        </p:spPr>
      </p:pic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82F91CC-1E90-114C-B457-F0E9091B65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r="11420"/>
          <a:stretch/>
        </p:blipFill>
        <p:spPr>
          <a:xfrm>
            <a:off x="956927" y="1681747"/>
            <a:ext cx="1826630" cy="1621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0BAE69-2AFD-E6A8-FB22-2EE8F38990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6" r="4561"/>
          <a:stretch/>
        </p:blipFill>
        <p:spPr>
          <a:xfrm>
            <a:off x="942766" y="1676812"/>
            <a:ext cx="1842964" cy="1629000"/>
          </a:xfrm>
          <a:prstGeom prst="rect">
            <a:avLst/>
          </a:prstGeom>
        </p:spPr>
      </p:pic>
      <p:pic>
        <p:nvPicPr>
          <p:cNvPr id="31" name="Picture 30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528A5639-4553-48B6-B66A-0056465308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8" b="36416"/>
          <a:stretch/>
        </p:blipFill>
        <p:spPr>
          <a:xfrm>
            <a:off x="5201281" y="1677070"/>
            <a:ext cx="1830888" cy="16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2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3FE1D51-A61F-4E16-8234-1F393985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526777"/>
            <a:ext cx="10287001" cy="869089"/>
          </a:xfrm>
        </p:spPr>
        <p:txBody>
          <a:bodyPr/>
          <a:lstStyle/>
          <a:p>
            <a:r>
              <a:rPr lang="en-US" dirty="0"/>
              <a:t>Contact ICRU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83629-14EF-4469-BA08-B52E252A1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3545060"/>
            <a:ext cx="2358867" cy="754602"/>
          </a:xfrm>
        </p:spPr>
        <p:txBody>
          <a:bodyPr/>
          <a:lstStyle/>
          <a:p>
            <a:r>
              <a:rPr lang="en-US" dirty="0"/>
              <a:t>Finding Mentors and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ED112-7930-4862-90C9-CEDC98C1E0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52501" y="4372570"/>
            <a:ext cx="2358867" cy="1408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Work with students to </a:t>
            </a:r>
            <a:r>
              <a:rPr lang="en-US" dirty="0">
                <a:hlinkClick r:id="rId2"/>
              </a:rPr>
              <a:t>identify and contact potential research mentors </a:t>
            </a:r>
            <a:r>
              <a:rPr lang="en-US" dirty="0"/>
              <a:t>and other programs, like summer experiences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617F60-CF20-4F55-BB94-8482FFA9EAB9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3630386" y="3545060"/>
            <a:ext cx="2358867" cy="754602"/>
          </a:xfrm>
        </p:spPr>
        <p:txBody>
          <a:bodyPr>
            <a:normAutofit/>
          </a:bodyPr>
          <a:lstStyle/>
          <a:p>
            <a:r>
              <a:rPr lang="en-US" dirty="0"/>
              <a:t>Professional Development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553A1-657A-42BC-9778-83F9729ABAE6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630387" y="4362520"/>
            <a:ext cx="2358867" cy="17467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Host annual events: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Marshall Undergrad Research Conference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Fall Undergraduate Research Festival (Nov 2)</a:t>
            </a:r>
          </a:p>
          <a:p>
            <a:endParaRPr lang="en-US" dirty="0"/>
          </a:p>
        </p:txBody>
      </p:sp>
      <p:pic>
        <p:nvPicPr>
          <p:cNvPr id="39" name="Picture Placeholder 38" descr="A group of flags on a bridge in front of a group of buildings">
            <a:extLst>
              <a:ext uri="{FF2B5EF4-FFF2-40B4-BE49-F238E27FC236}">
                <a16:creationId xmlns:a16="http://schemas.microsoft.com/office/drawing/2014/main" id="{743CA63E-B451-F347-8000-A0FF63A2E68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/>
          <a:srcRect t="4000" b="4000"/>
          <a:stretch/>
        </p:blipFill>
        <p:spPr>
          <a:xfrm>
            <a:off x="6237399" y="1684461"/>
            <a:ext cx="2373939" cy="1621608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5525C0-F0F7-43D4-9430-FBE94E14278D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242957" y="3545060"/>
            <a:ext cx="2358867" cy="754602"/>
          </a:xfrm>
        </p:spPr>
        <p:txBody>
          <a:bodyPr>
            <a:normAutofit/>
          </a:bodyPr>
          <a:lstStyle/>
          <a:p>
            <a:r>
              <a:rPr lang="en-US" dirty="0"/>
              <a:t>Course </a:t>
            </a:r>
            <a:br>
              <a:rPr lang="en-US" dirty="0"/>
            </a:br>
            <a:r>
              <a:rPr lang="en-US" dirty="0"/>
              <a:t>Credit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B77B8E-2D03-448B-B263-1B53D8217C1A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42958" y="4372570"/>
            <a:ext cx="2358867" cy="1408472"/>
          </a:xfrm>
        </p:spPr>
        <p:txBody>
          <a:bodyPr>
            <a:normAutofit fontScale="92500"/>
          </a:bodyPr>
          <a:lstStyle/>
          <a:p>
            <a:r>
              <a:rPr lang="en-US" dirty="0"/>
              <a:t>0-4 semester hour opportunities for transcript recognition and graded or ungraded academic credit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E8B5B34-C8CE-4BCC-AE47-FB19AD0859C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875080" y="3548916"/>
            <a:ext cx="2358867" cy="754602"/>
          </a:xfrm>
        </p:spPr>
        <p:txBody>
          <a:bodyPr>
            <a:normAutofit/>
          </a:bodyPr>
          <a:lstStyle/>
          <a:p>
            <a:r>
              <a:rPr lang="en-US" dirty="0"/>
              <a:t>Funding </a:t>
            </a:r>
            <a:br>
              <a:rPr lang="en-US" dirty="0"/>
            </a:br>
            <a:r>
              <a:rPr lang="en-US" dirty="0"/>
              <a:t>Options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90E631-797E-4110-BA9A-93D34CA7B6A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875081" y="4362520"/>
            <a:ext cx="2358867" cy="1408470"/>
          </a:xfrm>
        </p:spPr>
        <p:txBody>
          <a:bodyPr/>
          <a:lstStyle/>
          <a:p>
            <a:r>
              <a:rPr lang="en-US" dirty="0"/>
              <a:t>Identifying </a:t>
            </a:r>
            <a:r>
              <a:rPr lang="en-US" dirty="0">
                <a:hlinkClick r:id="rId4"/>
              </a:rPr>
              <a:t>funding opportunities </a:t>
            </a:r>
            <a:r>
              <a:rPr lang="en-US" dirty="0"/>
              <a:t>and other compensatory mechanisms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E4B6DA3-E2E4-0447-B02F-CA6CC454E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Iowa Center for Research by Undergraduates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170EF8-37FF-AC9A-C8C2-2CCC27104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44" y="1505151"/>
            <a:ext cx="2432996" cy="1824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194EA9-C704-199F-00A9-65EDF17FE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6" y="1508911"/>
            <a:ext cx="2695736" cy="1797158"/>
          </a:xfrm>
          <a:prstGeom prst="rect">
            <a:avLst/>
          </a:prstGeom>
        </p:spPr>
      </p:pic>
      <p:pic>
        <p:nvPicPr>
          <p:cNvPr id="13" name="Picture 12" descr="A person standing next to a display&#10;&#10;Description automatically generated with medium confidence">
            <a:extLst>
              <a:ext uri="{FF2B5EF4-FFF2-40B4-BE49-F238E27FC236}">
                <a16:creationId xmlns:a16="http://schemas.microsoft.com/office/drawing/2014/main" id="{BBC88E0A-6288-1B7A-2E4D-180B659C6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2227"/>
          <a:stretch/>
        </p:blipFill>
        <p:spPr>
          <a:xfrm>
            <a:off x="3574646" y="1509037"/>
            <a:ext cx="2432997" cy="1817163"/>
          </a:xfrm>
          <a:prstGeom prst="rect">
            <a:avLst/>
          </a:prstGeom>
        </p:spPr>
      </p:pic>
      <p:pic>
        <p:nvPicPr>
          <p:cNvPr id="18" name="Picture 17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369DE851-07C9-30A0-D9F8-A2E6AFB5C9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5084"/>
          <a:stretch/>
        </p:blipFill>
        <p:spPr>
          <a:xfrm>
            <a:off x="8841316" y="1504306"/>
            <a:ext cx="2742869" cy="18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17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25FE2-F3E9-4586-9F41-8D056DBF2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9" y="320169"/>
            <a:ext cx="5512096" cy="1188461"/>
          </a:xfrm>
        </p:spPr>
        <p:txBody>
          <a:bodyPr>
            <a:normAutofit fontScale="90000"/>
          </a:bodyPr>
          <a:lstStyle/>
          <a:p>
            <a:r>
              <a:rPr lang="en-US" dirty="0"/>
              <a:t>Fall Undergraduate Research Festival (FURF)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4A47CA-010F-465A-9DEE-DA8DD4F7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2303721"/>
            <a:ext cx="6007699" cy="3639879"/>
          </a:xfrm>
        </p:spPr>
        <p:txBody>
          <a:bodyPr/>
          <a:lstStyle/>
          <a:p>
            <a:r>
              <a:rPr lang="en-US" dirty="0"/>
              <a:t>Wednesday, Nov 2nd</a:t>
            </a:r>
          </a:p>
          <a:p>
            <a:r>
              <a:rPr lang="en-US" dirty="0"/>
              <a:t>4:00-6:00 PM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Floor UCC</a:t>
            </a:r>
          </a:p>
          <a:p>
            <a:r>
              <a:rPr lang="en-US" dirty="0"/>
              <a:t>125+ Presenters</a:t>
            </a:r>
          </a:p>
          <a:p>
            <a:r>
              <a:rPr lang="en-US" dirty="0">
                <a:hlinkClick r:id="rId2"/>
              </a:rPr>
              <a:t>ICRU FURF Link</a:t>
            </a:r>
            <a:endParaRPr lang="en-US" dirty="0"/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176EBFB-13CA-404D-8131-753B18BF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Iowa Center for Research by Undergraduates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8901881-EB45-4F7A-B961-231BAE24D62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4" r="23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7119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D527E8-EF49-D3A6-B346-C6E4D8695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9" b="11159"/>
          <a:stretch/>
        </p:blipFill>
        <p:spPr>
          <a:xfrm>
            <a:off x="-37489" y="3557"/>
            <a:ext cx="12229489" cy="6873049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176EBFB-13CA-404D-8131-753B18BF3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</p:spPr>
        <p:txBody>
          <a:bodyPr/>
          <a:lstStyle/>
          <a:p>
            <a:r>
              <a:rPr lang="en-US"/>
              <a:t>Iowa Center for Research by Undergraduates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50C254-F161-4945-12D6-9D5B9D77A2C1}"/>
              </a:ext>
            </a:extLst>
          </p:cNvPr>
          <p:cNvSpPr/>
          <p:nvPr/>
        </p:nvSpPr>
        <p:spPr>
          <a:xfrm>
            <a:off x="8486273" y="3759780"/>
            <a:ext cx="4261795" cy="3745043"/>
          </a:xfrm>
          <a:prstGeom prst="ellipse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13AE04A-32CA-D39E-5CAD-8925D8AA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720" y="4451901"/>
            <a:ext cx="2715805" cy="6815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/>
              <a:t>Discover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4A47CA-010F-465A-9DEE-DA8DD4F73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243" y="5184842"/>
            <a:ext cx="3336758" cy="11860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>
                <a:hlinkClick r:id="rId3"/>
              </a:rPr>
              <a:t>Ask  our Ambassadors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5369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848C61-C124-4C49-97C4-0B76F6D2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081" y="3367173"/>
            <a:ext cx="7163317" cy="1160369"/>
          </a:xfrm>
        </p:spPr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  <a:br>
              <a:rPr lang="en-US" dirty="0"/>
            </a:br>
            <a:r>
              <a:rPr lang="en-US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6708A-2BEF-4E77-BD87-2AAB61F6E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8413" y="5019675"/>
            <a:ext cx="2826509" cy="369332"/>
          </a:xfrm>
        </p:spPr>
        <p:txBody>
          <a:bodyPr wrap="square">
            <a:spAutoFit/>
          </a:bodyPr>
          <a:lstStyle/>
          <a:p>
            <a:r>
              <a:rPr lang="en-US" dirty="0"/>
              <a:t>icru.research.uiowa.edu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AB9F6C-73AD-294A-A3E0-6E87246DD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6096" y="2463764"/>
            <a:ext cx="715700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Roboto"/>
              </a:rPr>
              <a:t>Iowa Center for Research by Undergraduates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311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OWA BRAND COLORS">
      <a:dk1>
        <a:srgbClr val="000000"/>
      </a:dk1>
      <a:lt1>
        <a:srgbClr val="FFFFFF"/>
      </a:lt1>
      <a:dk2>
        <a:srgbClr val="62666A"/>
      </a:dk2>
      <a:lt2>
        <a:srgbClr val="BBBCBC"/>
      </a:lt2>
      <a:accent1>
        <a:srgbClr val="FFCD00"/>
      </a:accent1>
      <a:accent2>
        <a:srgbClr val="616669"/>
      </a:accent2>
      <a:accent3>
        <a:srgbClr val="BBBCBC"/>
      </a:accent3>
      <a:accent4>
        <a:srgbClr val="00A9E0"/>
      </a:accent4>
      <a:accent5>
        <a:srgbClr val="00AF66"/>
      </a:accent5>
      <a:accent6>
        <a:srgbClr val="FF8200"/>
      </a:accent6>
      <a:hlink>
        <a:srgbClr val="00558C"/>
      </a:hlink>
      <a:folHlink>
        <a:srgbClr val="636669"/>
      </a:folHlink>
    </a:clrScheme>
    <a:fontScheme name="University of Iowa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280</Words>
  <Application>Microsoft Office PowerPoint</Application>
  <PresentationFormat>Widescreen</PresentationFormat>
  <Paragraphs>50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Roboto</vt:lpstr>
      <vt:lpstr>Roboto Black</vt:lpstr>
      <vt:lpstr>Segoe UI</vt:lpstr>
      <vt:lpstr>1_Office Theme</vt:lpstr>
      <vt:lpstr>Undergrad Research at Iowa</vt:lpstr>
      <vt:lpstr>What is “Research”?</vt:lpstr>
      <vt:lpstr>PowerPoint Presentation</vt:lpstr>
      <vt:lpstr>Benefits</vt:lpstr>
      <vt:lpstr>Contact ICRU about:</vt:lpstr>
      <vt:lpstr>Fall Undergraduate Research Festival (FURF)</vt:lpstr>
      <vt:lpstr>Discover</vt:lpstr>
      <vt:lpstr>Questions? Thank you!</vt:lpstr>
    </vt:vector>
  </TitlesOfParts>
  <Company>The University of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Undergrad Research at Iowa</dc:title>
  <dc:creator>Licht, Melinda M</dc:creator>
  <cp:lastModifiedBy>Licht, Melinda M</cp:lastModifiedBy>
  <cp:revision>28</cp:revision>
  <dcterms:created xsi:type="dcterms:W3CDTF">2022-07-18T17:06:33Z</dcterms:created>
  <dcterms:modified xsi:type="dcterms:W3CDTF">2022-10-28T14:01:12Z</dcterms:modified>
</cp:coreProperties>
</file>